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Black"/>
      <p:bold r:id="rId19"/>
      <p:boldItalic r:id="rId20"/>
    </p:embeddedFont>
    <p:embeddedFont>
      <p:font typeface="Roboto Thin"/>
      <p:regular r:id="rId21"/>
      <p:bold r:id="rId22"/>
      <p:italic r:id="rId23"/>
      <p:boldItalic r:id="rId24"/>
    </p:embeddedFont>
    <p:embeddedFont>
      <p:font typeface="Proxima Nova"/>
      <p:regular r:id="rId25"/>
      <p:bold r:id="rId26"/>
      <p:italic r:id="rId27"/>
      <p:boldItalic r:id="rId28"/>
    </p:embeddedFont>
    <p:embeddedFont>
      <p:font typeface="Roboto"/>
      <p:regular r:id="rId29"/>
      <p:bold r:id="rId30"/>
      <p:italic r:id="rId31"/>
      <p:boldItalic r:id="rId32"/>
    </p:embeddedFont>
    <p:embeddedFont>
      <p:font typeface="Didact Gothic"/>
      <p:regular r:id="rId33"/>
    </p:embeddedFont>
    <p:embeddedFont>
      <p:font typeface="Roboto Mono Thin"/>
      <p:regular r:id="rId34"/>
      <p:bold r:id="rId35"/>
      <p:italic r:id="rId36"/>
      <p:boldItalic r:id="rId37"/>
    </p:embeddedFont>
    <p:embeddedFont>
      <p:font typeface="Proxima Nova Semibold"/>
      <p:regular r:id="rId38"/>
      <p:bold r:id="rId39"/>
      <p:boldItalic r:id="rId40"/>
    </p:embeddedFont>
    <p:embeddedFont>
      <p:font typeface="Roboto Light"/>
      <p:regular r:id="rId41"/>
      <p:bold r:id="rId42"/>
      <p:italic r:id="rId43"/>
      <p:boldItalic r:id="rId44"/>
    </p:embeddedFont>
    <p:embeddedFont>
      <p:font typeface="Bree Serif"/>
      <p:regular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46" Type="http://schemas.openxmlformats.org/officeDocument/2006/relationships/font" Target="fonts/RobotoMono-regular.fntdata"/><Relationship Id="rId45" Type="http://schemas.openxmlformats.org/officeDocument/2006/relationships/font" Target="fonts/BreeSerif-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DidactGothic-regular.fntdata"/><Relationship Id="rId32" Type="http://schemas.openxmlformats.org/officeDocument/2006/relationships/font" Target="fonts/Roboto-boldItalic.fntdata"/><Relationship Id="rId35" Type="http://schemas.openxmlformats.org/officeDocument/2006/relationships/font" Target="fonts/RobotoMonoThin-bold.fntdata"/><Relationship Id="rId34" Type="http://schemas.openxmlformats.org/officeDocument/2006/relationships/font" Target="fonts/RobotoMonoThin-regular.fntdata"/><Relationship Id="rId37" Type="http://schemas.openxmlformats.org/officeDocument/2006/relationships/font" Target="fonts/RobotoMonoThin-boldItalic.fntdata"/><Relationship Id="rId36" Type="http://schemas.openxmlformats.org/officeDocument/2006/relationships/font" Target="fonts/RobotoMonoThin-italic.fntdata"/><Relationship Id="rId39" Type="http://schemas.openxmlformats.org/officeDocument/2006/relationships/font" Target="fonts/ProximaNovaSemibold-bold.fntdata"/><Relationship Id="rId38" Type="http://schemas.openxmlformats.org/officeDocument/2006/relationships/font" Target="fonts/ProximaNovaSemibold-regular.fntdata"/><Relationship Id="rId20" Type="http://schemas.openxmlformats.org/officeDocument/2006/relationships/font" Target="fonts/RobotoBlack-boldItalic.fntdata"/><Relationship Id="rId22" Type="http://schemas.openxmlformats.org/officeDocument/2006/relationships/font" Target="fonts/RobotoThin-bold.fntdata"/><Relationship Id="rId21" Type="http://schemas.openxmlformats.org/officeDocument/2006/relationships/font" Target="fonts/RobotoThin-regular.fntdata"/><Relationship Id="rId24" Type="http://schemas.openxmlformats.org/officeDocument/2006/relationships/font" Target="fonts/RobotoThin-boldItalic.fntdata"/><Relationship Id="rId23" Type="http://schemas.openxmlformats.org/officeDocument/2006/relationships/font" Target="fonts/RobotoThin-italic.fntdata"/><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29" Type="http://schemas.openxmlformats.org/officeDocument/2006/relationships/font" Target="fonts/Robot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lack-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106f519b88f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106f519b88f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06f519b88f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06f519b88f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06f519b88f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06f519b88f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Improve loading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Switch Station ID to Station Name for Selector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Link Selector for Stations to Dinural Temp Map (much as we did for the leaflet Map and temp range chart)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400">
                <a:solidFill>
                  <a:schemeClr val="dk1"/>
                </a:solidFill>
                <a:highlight>
                  <a:schemeClr val="lt1"/>
                </a:highlight>
              </a:rPr>
              <a:t>Project Presentation</a:t>
            </a:r>
            <a:endParaRPr sz="1400">
              <a:solidFill>
                <a:schemeClr val="dk1"/>
              </a:solidFill>
              <a:highlight>
                <a:schemeClr val="lt1"/>
              </a:highlight>
            </a:endParaRPr>
          </a:p>
          <a:p>
            <a:pPr indent="-298450" lvl="0" marL="457200" rtl="0" algn="l">
              <a:lnSpc>
                <a:spcPct val="115000"/>
              </a:lnSpc>
              <a:spcBef>
                <a:spcPts val="1200"/>
              </a:spcBef>
              <a:spcAft>
                <a:spcPts val="0"/>
              </a:spcAft>
              <a:buClr>
                <a:schemeClr val="dk1"/>
              </a:buClr>
              <a:buSzPts val="1100"/>
              <a:buChar char="●"/>
            </a:pPr>
            <a:r>
              <a:rPr b="1" lang="es" sz="1400">
                <a:solidFill>
                  <a:schemeClr val="dk1"/>
                </a:solidFill>
              </a:rPr>
              <a:t>Overview</a:t>
            </a:r>
            <a:endParaRPr b="1" sz="14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Our goal was to do some analyses and run some test with machine learning algorithms on a set of data that contained temperature information for every month of the year and in many states.</a:t>
            </a:r>
            <a:endParaRPr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Based on these machine learning tests, that would study our data, we wanted to see if we are able to predict the temperature.</a:t>
            </a:r>
            <a:endParaRPr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b="1" lang="es" sz="1200">
                <a:solidFill>
                  <a:schemeClr val="dk1"/>
                </a:solidFill>
                <a:highlight>
                  <a:srgbClr val="FFFFFE"/>
                </a:highlight>
              </a:rPr>
              <a:t>Importing data:</a:t>
            </a:r>
            <a:endParaRPr b="1"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We imported the weather_aggregate.csv file, this is the smaller file with less data because this data has been processed already</a:t>
            </a:r>
            <a:endParaRPr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The reason we did that was because when running code related to Machine Learning it is usually very processing intensive and memory intensive and the RAM on google colab could not handle it. Still, we had enough data to work with.</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1D2228"/>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1D2228"/>
              </a:solidFill>
            </a:endParaRPr>
          </a:p>
          <a:p>
            <a:pPr indent="-298450" lvl="0" marL="457200" rtl="0" algn="l">
              <a:lnSpc>
                <a:spcPct val="115000"/>
              </a:lnSpc>
              <a:spcBef>
                <a:spcPts val="0"/>
              </a:spcBef>
              <a:spcAft>
                <a:spcPts val="0"/>
              </a:spcAft>
              <a:buClr>
                <a:schemeClr val="dk1"/>
              </a:buClr>
              <a:buSzPts val="1100"/>
              <a:buChar char="●"/>
            </a:pPr>
            <a:r>
              <a:rPr b="1" lang="es" sz="1200">
                <a:solidFill>
                  <a:schemeClr val="dk1"/>
                </a:solidFill>
              </a:rPr>
              <a:t>Filtering data:</a:t>
            </a:r>
            <a:endParaRPr b="1"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rPr>
              <a:t>Delete the unnecessary columns. </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rPr>
              <a:t>We did not need to look at all the columns for the test we ran, so to minimize the processing and memory usage on google colab it was a good idea to delete some unnecessary column:</a:t>
            </a:r>
            <a:endParaRPr sz="12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“columns=["USAF","WBAN_x","YEARMODA","MAX","MIN","WBAN_y","DEWP","WDSP","STATE", "LBL", "STATION NAME","CTRY","ELEV(M)"]“,</a:t>
            </a:r>
            <a:endParaRPr sz="1200">
              <a:solidFill>
                <a:schemeClr val="dk1"/>
              </a:solidFill>
              <a:highlight>
                <a:srgbClr val="FFFFFE"/>
              </a:highlight>
            </a:endParaRPr>
          </a:p>
          <a:p>
            <a:pPr indent="0" lvl="0" marL="914400" rtl="0" algn="l">
              <a:lnSpc>
                <a:spcPct val="115000"/>
              </a:lnSpc>
              <a:spcBef>
                <a:spcPts val="120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This way we were able to allocate more memory usage for the data that we are actually interested in processing.</a:t>
            </a:r>
            <a:endParaRPr sz="1200">
              <a:solidFill>
                <a:schemeClr val="dk1"/>
              </a:solidFill>
              <a:highlight>
                <a:srgbClr val="FFFFFE"/>
              </a:highlight>
            </a:endParaRPr>
          </a:p>
          <a:p>
            <a:pPr indent="0" lvl="0" marL="914400" rtl="0" algn="l">
              <a:lnSpc>
                <a:spcPct val="115000"/>
              </a:lnSpc>
              <a:spcBef>
                <a:spcPts val="120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The main data that we were interested in was the TEMP (temperature data)</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000">
                <a:solidFill>
                  <a:srgbClr val="1D2228"/>
                </a:solidFill>
                <a:highlight>
                  <a:srgbClr val="FFFFFE"/>
                </a:highlight>
              </a:rPr>
              <a:t> </a:t>
            </a:r>
            <a:endParaRPr sz="1000">
              <a:solidFill>
                <a:srgbClr val="1D2228"/>
              </a:solidFill>
              <a:highlight>
                <a:srgbClr val="FFFFFE"/>
              </a:highlight>
            </a:endParaRPr>
          </a:p>
          <a:p>
            <a:pPr indent="-298450" lvl="0" marL="457200" rtl="0" algn="l">
              <a:lnSpc>
                <a:spcPct val="115000"/>
              </a:lnSpc>
              <a:spcBef>
                <a:spcPts val="1200"/>
              </a:spcBef>
              <a:spcAft>
                <a:spcPts val="0"/>
              </a:spcAft>
              <a:buClr>
                <a:schemeClr val="dk1"/>
              </a:buClr>
              <a:buSzPts val="1100"/>
              <a:buChar char="●"/>
            </a:pPr>
            <a:r>
              <a:rPr b="1" lang="es" sz="1200">
                <a:solidFill>
                  <a:schemeClr val="dk1"/>
                </a:solidFill>
                <a:highlight>
                  <a:srgbClr val="FFFFFE"/>
                </a:highlight>
              </a:rPr>
              <a:t>Converting and preparing data:</a:t>
            </a:r>
            <a:endParaRPr b="1"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We used pd.get_dummies to convert categorical data to numeric </a:t>
            </a:r>
            <a:endParaRPr sz="1200">
              <a:solidFill>
                <a:schemeClr val="dk1"/>
              </a:solidFill>
              <a:highlight>
                <a:srgbClr val="FFFFFE"/>
              </a:highlight>
            </a:endParaRPr>
          </a:p>
          <a:p>
            <a:pPr indent="-298450" lvl="0" marL="457200" rtl="0" algn="l">
              <a:lnSpc>
                <a:spcPct val="115000"/>
              </a:lnSpc>
              <a:spcBef>
                <a:spcPts val="0"/>
              </a:spcBef>
              <a:spcAft>
                <a:spcPts val="0"/>
              </a:spcAft>
              <a:buClr>
                <a:schemeClr val="dk1"/>
              </a:buClr>
              <a:buSzPts val="1100"/>
              <a:buChar char="●"/>
            </a:pPr>
            <a:r>
              <a:rPr lang="es" sz="1200">
                <a:solidFill>
                  <a:schemeClr val="dk1"/>
                </a:solidFill>
                <a:highlight>
                  <a:srgbClr val="FFFFFE"/>
                </a:highlight>
              </a:rPr>
              <a:t>After that we did split the preprocessed data into our features and target arrays</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 For the regression and prediction model we used AdaBoot Regressor model on the unscaled data, and printed out the model score</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000">
                <a:solidFill>
                  <a:srgbClr val="1D2228"/>
                </a:solidFill>
                <a:highlight>
                  <a:srgbClr val="FFFFFE"/>
                </a:highlight>
              </a:rPr>
              <a:t> </a:t>
            </a:r>
            <a:endParaRPr sz="1000">
              <a:solidFill>
                <a:srgbClr val="1D2228"/>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 To save the model to disk and load it to compare the results we used pickle files, this way we were able to save a lot of time because we did not need to run the regression model each time.</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000">
                <a:solidFill>
                  <a:srgbClr val="1D2228"/>
                </a:solidFill>
                <a:highlight>
                  <a:srgbClr val="FFFFFE"/>
                </a:highlight>
              </a:rPr>
              <a:t> </a:t>
            </a:r>
            <a:endParaRPr sz="1000">
              <a:solidFill>
                <a:srgbClr val="1D2228"/>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We used Supervised Machine learning. Supervised Machine learning is defined by its use of labeled datasets to train algorithms, to classify data or predict outcomes accurately. As the input data is fed into the model, it adjusts its weights until the model has been fitted appropriately, which occurs as part of the cross-validation process. </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000">
                <a:solidFill>
                  <a:srgbClr val="1D2228"/>
                </a:solidFill>
                <a:highlight>
                  <a:srgbClr val="FFFFFE"/>
                </a:highlight>
              </a:rPr>
              <a:t> </a:t>
            </a:r>
            <a:endParaRPr sz="1000">
              <a:solidFill>
                <a:srgbClr val="1D2228"/>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We also tried to use different type of regression and prediction models such as: </a:t>
            </a:r>
            <a:endParaRPr sz="1200">
              <a:solidFill>
                <a:schemeClr val="dk1"/>
              </a:solidFill>
              <a:highlight>
                <a:srgbClr val="FFFFFE"/>
              </a:highlight>
            </a:endParaRPr>
          </a:p>
          <a:p>
            <a:pPr indent="0" lvl="0" marL="1282700" rtl="0" algn="l">
              <a:lnSpc>
                <a:spcPct val="115000"/>
              </a:lnSpc>
              <a:spcBef>
                <a:spcPts val="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LinearRegression</a:t>
            </a:r>
            <a:endParaRPr sz="1200">
              <a:solidFill>
                <a:schemeClr val="dk1"/>
              </a:solidFill>
              <a:highlight>
                <a:srgbClr val="FFFFFE"/>
              </a:highlight>
            </a:endParaRPr>
          </a:p>
          <a:p>
            <a:pPr indent="0" lvl="0" marL="1282700" rtl="0" algn="l">
              <a:lnSpc>
                <a:spcPct val="115000"/>
              </a:lnSpc>
              <a:spcBef>
                <a:spcPts val="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KNeighborsRegressor</a:t>
            </a:r>
            <a:endParaRPr sz="1200">
              <a:solidFill>
                <a:schemeClr val="dk1"/>
              </a:solidFill>
              <a:highlight>
                <a:srgbClr val="FFFFFE"/>
              </a:highlight>
            </a:endParaRPr>
          </a:p>
          <a:p>
            <a:pPr indent="0" lvl="0" marL="1282700" rtl="0" algn="l">
              <a:lnSpc>
                <a:spcPct val="115000"/>
              </a:lnSpc>
              <a:spcBef>
                <a:spcPts val="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RandomForestRegressor</a:t>
            </a:r>
            <a:endParaRPr sz="1200">
              <a:solidFill>
                <a:schemeClr val="dk1"/>
              </a:solidFill>
              <a:highlight>
                <a:srgbClr val="FFFFFE"/>
              </a:highlight>
            </a:endParaRPr>
          </a:p>
          <a:p>
            <a:pPr indent="0" lvl="0" marL="1282700" rtl="0" algn="l">
              <a:lnSpc>
                <a:spcPct val="115000"/>
              </a:lnSpc>
              <a:spcBef>
                <a:spcPts val="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ExtraTreesRegressor</a:t>
            </a:r>
            <a:endParaRPr sz="1200">
              <a:solidFill>
                <a:schemeClr val="dk1"/>
              </a:solidFill>
              <a:highlight>
                <a:srgbClr val="FFFFFE"/>
              </a:highlight>
            </a:endParaRPr>
          </a:p>
          <a:p>
            <a:pPr indent="0" lvl="0" marL="1282700" rtl="0" algn="l">
              <a:lnSpc>
                <a:spcPct val="115000"/>
              </a:lnSpc>
              <a:spcBef>
                <a:spcPts val="0"/>
              </a:spcBef>
              <a:spcAft>
                <a:spcPts val="0"/>
              </a:spcAft>
              <a:buClr>
                <a:schemeClr val="dk1"/>
              </a:buClr>
              <a:buSzPts val="1100"/>
              <a:buFont typeface="Arial"/>
              <a:buNone/>
            </a:pPr>
            <a:r>
              <a:rPr lang="es" sz="1000">
                <a:solidFill>
                  <a:schemeClr val="dk1"/>
                </a:solidFill>
                <a:highlight>
                  <a:srgbClr val="FFFFFE"/>
                </a:highlight>
              </a:rPr>
              <a:t>·</a:t>
            </a:r>
            <a:r>
              <a:rPr lang="es" sz="700">
                <a:solidFill>
                  <a:schemeClr val="dk1"/>
                </a:solidFill>
                <a:highlight>
                  <a:srgbClr val="FFFFFE"/>
                </a:highlight>
                <a:latin typeface="Times New Roman"/>
                <a:ea typeface="Times New Roman"/>
                <a:cs typeface="Times New Roman"/>
                <a:sym typeface="Times New Roman"/>
              </a:rPr>
              <a:t>         </a:t>
            </a:r>
            <a:r>
              <a:rPr lang="es" sz="1200">
                <a:solidFill>
                  <a:schemeClr val="dk1"/>
                </a:solidFill>
                <a:highlight>
                  <a:srgbClr val="FFFFFE"/>
                </a:highlight>
              </a:rPr>
              <a:t>SVR</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200">
                <a:solidFill>
                  <a:schemeClr val="dk1"/>
                </a:solidFill>
                <a:highlight>
                  <a:srgbClr val="FFFFFE"/>
                </a:highlight>
              </a:rPr>
              <a:t>AdaBoost model worked more accurately with our train and test data and the prediction was more accurate as well. AdaBoost regressor is a meta-estimator that begins by fitting a regressor on the original dataset and then fits additional copies of the regressor on the same dataset but where the weights of instances are adjusted according to the error of the current prediction.</a:t>
            </a:r>
            <a:endParaRPr sz="1200">
              <a:solidFill>
                <a:schemeClr val="dk1"/>
              </a:solidFill>
              <a:highlight>
                <a:srgbClr val="FFFFFE"/>
              </a:highlight>
            </a:endParaRPr>
          </a:p>
          <a:p>
            <a:pPr indent="0" lvl="0" marL="0" rtl="0" algn="l">
              <a:lnSpc>
                <a:spcPct val="115000"/>
              </a:lnSpc>
              <a:spcBef>
                <a:spcPts val="1200"/>
              </a:spcBef>
              <a:spcAft>
                <a:spcPts val="0"/>
              </a:spcAft>
              <a:buClr>
                <a:schemeClr val="dk1"/>
              </a:buClr>
              <a:buSzPts val="1100"/>
              <a:buFont typeface="Arial"/>
              <a:buNone/>
            </a:pPr>
            <a:r>
              <a:rPr lang="es" sz="1000">
                <a:solidFill>
                  <a:srgbClr val="1D2228"/>
                </a:solidFill>
                <a:highlight>
                  <a:srgbClr val="FFFFFE"/>
                </a:highlight>
              </a:rPr>
              <a:t> </a:t>
            </a:r>
            <a:endParaRPr sz="1000">
              <a:solidFill>
                <a:srgbClr val="1D2228"/>
              </a:solidFill>
              <a:highlight>
                <a:srgbClr val="FFFFFE"/>
              </a:highlight>
            </a:endParaRPr>
          </a:p>
          <a:p>
            <a:pPr indent="0" lvl="0" marL="0" rtl="0" algn="l">
              <a:spcBef>
                <a:spcPts val="0"/>
              </a:spcBef>
              <a:spcAft>
                <a:spcPts val="0"/>
              </a:spcAft>
              <a:buClr>
                <a:schemeClr val="dk1"/>
              </a:buClr>
              <a:buSzPts val="1100"/>
              <a:buFont typeface="Arial"/>
              <a:buNone/>
            </a:pPr>
            <a:r>
              <a:rPr lang="es" sz="1200">
                <a:solidFill>
                  <a:schemeClr val="dk1"/>
                </a:solidFill>
              </a:rPr>
              <a:t>As a result of these machine learning algorithm, we are now able to predict the temperature for a period of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57ab173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57ab173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Used Chart JS for Requirement 4 (Leaflet and Plot.Ly for rest) D3 for our call up in app.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6f519b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6f519b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06f519b88f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06f519b88f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Plot.Ly, JS, (D3 and Chart JS (which was not covered) Mongo DB for storing Data (using .tar files to create our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106f519b88f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106f519b88f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000">
                <a:solidFill>
                  <a:schemeClr val="lt1"/>
                </a:solidFill>
                <a:highlight>
                  <a:schemeClr val="dk1"/>
                </a:highlight>
                <a:latin typeface="Roboto Black"/>
                <a:ea typeface="Roboto Black"/>
                <a:cs typeface="Roboto Black"/>
                <a:sym typeface="Roboto Black"/>
              </a:rPr>
              <a:t>Plot.Ly Charting &amp; Leaflet Mapping with D3 as callup in our application </a:t>
            </a:r>
            <a:endParaRPr>
              <a:highlight>
                <a:schemeClr val="dk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106f519b88f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106f519b88f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106f519b88f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106f519b88f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bit.ly/2PfT4lq"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Project 4:</a:t>
            </a:r>
            <a:endParaRPr>
              <a:solidFill>
                <a:schemeClr val="accent1"/>
              </a:solidFill>
            </a:endParaRPr>
          </a:p>
          <a:p>
            <a:pPr indent="0" lvl="0" marL="0" rtl="0" algn="r">
              <a:spcBef>
                <a:spcPts val="0"/>
              </a:spcBef>
              <a:spcAft>
                <a:spcPts val="0"/>
              </a:spcAft>
              <a:buNone/>
            </a:pPr>
            <a:r>
              <a:rPr lang="es">
                <a:solidFill>
                  <a:schemeClr val="accent1"/>
                </a:solidFill>
              </a:rPr>
              <a:t>Weather ML</a:t>
            </a:r>
            <a:endParaRPr>
              <a:solidFill>
                <a:schemeClr val="accent1"/>
              </a:solidFill>
            </a:endParaRPr>
          </a:p>
        </p:txBody>
      </p:sp>
      <p:sp>
        <p:nvSpPr>
          <p:cNvPr id="106" name="Google Shape;106;p20"/>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Constantin Ciochina, Jagjeet Khalsa, Alex Paras, Jon Scheaffer, Robert Ward</a:t>
            </a:r>
            <a:endParaRPr/>
          </a:p>
        </p:txBody>
      </p:sp>
      <p:sp>
        <p:nvSpPr>
          <p:cNvPr id="107" name="Google Shape;107;p20"/>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29"/>
          <p:cNvSpPr txBox="1"/>
          <p:nvPr>
            <p:ph type="ctrTitle"/>
          </p:nvPr>
        </p:nvSpPr>
        <p:spPr>
          <a:xfrm>
            <a:off x="311725" y="229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PROJECT (AdaBoost)</a:t>
            </a:r>
            <a:endParaRPr/>
          </a:p>
        </p:txBody>
      </p:sp>
      <p:sp>
        <p:nvSpPr>
          <p:cNvPr id="2295" name="Google Shape;2295;p29"/>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2296" name="Google Shape;2296;p29"/>
          <p:cNvGrpSpPr/>
          <p:nvPr/>
        </p:nvGrpSpPr>
        <p:grpSpPr>
          <a:xfrm>
            <a:off x="713439" y="763224"/>
            <a:ext cx="7682218" cy="4164462"/>
            <a:chOff x="778775" y="238125"/>
            <a:chExt cx="6020075" cy="5235025"/>
          </a:xfrm>
        </p:grpSpPr>
        <p:sp>
          <p:nvSpPr>
            <p:cNvPr id="2297" name="Google Shape;2297;p29"/>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9"/>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9"/>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9"/>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9"/>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9"/>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9"/>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9"/>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9"/>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9"/>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9"/>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9"/>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9"/>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9"/>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9"/>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9"/>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9"/>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9"/>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9"/>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9"/>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9"/>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9"/>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9"/>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9"/>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9"/>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9"/>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9"/>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9"/>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9"/>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9"/>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9"/>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9"/>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9"/>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9"/>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9"/>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9"/>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9"/>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9"/>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9"/>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9"/>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37" name="Google Shape;2337;p29"/>
          <p:cNvCxnSpPr/>
          <p:nvPr/>
        </p:nvCxnSpPr>
        <p:spPr>
          <a:xfrm>
            <a:off x="394675" y="763225"/>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2338" name="Google Shape;2338;p29"/>
          <p:cNvPicPr preferRelativeResize="0"/>
          <p:nvPr/>
        </p:nvPicPr>
        <p:blipFill>
          <a:blip r:embed="rId3">
            <a:alphaModFix/>
          </a:blip>
          <a:stretch>
            <a:fillRect/>
          </a:stretch>
        </p:blipFill>
        <p:spPr>
          <a:xfrm>
            <a:off x="1068375" y="951375"/>
            <a:ext cx="6948250" cy="244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30"/>
          <p:cNvSpPr txBox="1"/>
          <p:nvPr>
            <p:ph type="ctrTitle"/>
          </p:nvPr>
        </p:nvSpPr>
        <p:spPr>
          <a:xfrm>
            <a:off x="311725" y="2297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PROJECT (Pickle Files)</a:t>
            </a:r>
            <a:endParaRPr/>
          </a:p>
        </p:txBody>
      </p:sp>
      <p:sp>
        <p:nvSpPr>
          <p:cNvPr id="2344" name="Google Shape;2344;p30"/>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2345" name="Google Shape;2345;p30"/>
          <p:cNvGrpSpPr/>
          <p:nvPr/>
        </p:nvGrpSpPr>
        <p:grpSpPr>
          <a:xfrm>
            <a:off x="713439" y="763224"/>
            <a:ext cx="7682218" cy="4164462"/>
            <a:chOff x="778775" y="238125"/>
            <a:chExt cx="6020075" cy="5235025"/>
          </a:xfrm>
        </p:grpSpPr>
        <p:sp>
          <p:nvSpPr>
            <p:cNvPr id="2346" name="Google Shape;2346;p30"/>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0"/>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0"/>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0"/>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0"/>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0"/>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0"/>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0"/>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0"/>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0"/>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0"/>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0"/>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0"/>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0"/>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0"/>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0"/>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0"/>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0"/>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0"/>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0"/>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0"/>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0"/>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0"/>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0"/>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0"/>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0"/>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0"/>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0"/>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0"/>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0"/>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0"/>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0"/>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0"/>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0"/>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0"/>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0"/>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0"/>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0"/>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0"/>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0"/>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86" name="Google Shape;2386;p30"/>
          <p:cNvCxnSpPr/>
          <p:nvPr/>
        </p:nvCxnSpPr>
        <p:spPr>
          <a:xfrm>
            <a:off x="352425" y="71745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2387" name="Google Shape;2387;p30"/>
          <p:cNvPicPr preferRelativeResize="0"/>
          <p:nvPr/>
        </p:nvPicPr>
        <p:blipFill>
          <a:blip r:embed="rId3">
            <a:alphaModFix/>
          </a:blip>
          <a:stretch>
            <a:fillRect/>
          </a:stretch>
        </p:blipFill>
        <p:spPr>
          <a:xfrm>
            <a:off x="1063300" y="936100"/>
            <a:ext cx="6990273" cy="249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2391" name="Shape 2391"/>
        <p:cNvGrpSpPr/>
        <p:nvPr/>
      </p:nvGrpSpPr>
      <p:grpSpPr>
        <a:xfrm>
          <a:off x="0" y="0"/>
          <a:ext cx="0" cy="0"/>
          <a:chOff x="0" y="0"/>
          <a:chExt cx="0" cy="0"/>
        </a:xfrm>
      </p:grpSpPr>
      <p:sp>
        <p:nvSpPr>
          <p:cNvPr id="2392" name="Google Shape;2392;p31"/>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QUESTIONS?</a:t>
            </a:r>
            <a:endParaRPr/>
          </a:p>
        </p:txBody>
      </p:sp>
      <p:grpSp>
        <p:nvGrpSpPr>
          <p:cNvPr id="2393" name="Google Shape;2393;p31"/>
          <p:cNvGrpSpPr/>
          <p:nvPr/>
        </p:nvGrpSpPr>
        <p:grpSpPr>
          <a:xfrm flipH="1">
            <a:off x="-4531426" y="-117297"/>
            <a:ext cx="7324051" cy="5378088"/>
            <a:chOff x="238125" y="262775"/>
            <a:chExt cx="7092825" cy="5151425"/>
          </a:xfrm>
        </p:grpSpPr>
        <p:sp>
          <p:nvSpPr>
            <p:cNvPr id="2394" name="Google Shape;2394;p31"/>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1"/>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1"/>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1"/>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1"/>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1"/>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1"/>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1"/>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1"/>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1"/>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1"/>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1"/>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1"/>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1"/>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1"/>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1"/>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1"/>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1"/>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1"/>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1"/>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1"/>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1"/>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1"/>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1"/>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1"/>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1"/>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1"/>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1"/>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1"/>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1"/>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1"/>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1"/>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1"/>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1"/>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1"/>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1"/>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1"/>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1"/>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1"/>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1"/>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1"/>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1"/>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1"/>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1"/>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1"/>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1"/>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1"/>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1"/>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1"/>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1"/>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1"/>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1"/>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1"/>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1"/>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1"/>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1"/>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1"/>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1"/>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1"/>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1"/>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1"/>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1"/>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1"/>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1"/>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1"/>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1"/>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1"/>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1"/>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1"/>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1"/>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1"/>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1"/>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1"/>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1"/>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1"/>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1"/>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1"/>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1"/>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1"/>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1"/>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1"/>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1"/>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1"/>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1"/>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1"/>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1"/>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1"/>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1"/>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1"/>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1"/>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1"/>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1"/>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1"/>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1"/>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1"/>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1"/>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1"/>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1"/>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1"/>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1"/>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1"/>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1"/>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1"/>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1"/>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1"/>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1"/>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1"/>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1"/>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1"/>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1"/>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1"/>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1"/>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1"/>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1"/>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1"/>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1"/>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1"/>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1"/>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1"/>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1"/>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1"/>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1"/>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1"/>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1"/>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1"/>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1"/>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1"/>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1"/>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1"/>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1"/>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1"/>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1"/>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1"/>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1"/>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1"/>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1"/>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1"/>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1"/>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1"/>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1"/>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7" name="Shape 2537"/>
        <p:cNvGrpSpPr/>
        <p:nvPr/>
      </p:nvGrpSpPr>
      <p:grpSpPr>
        <a:xfrm>
          <a:off x="0" y="0"/>
          <a:ext cx="0" cy="0"/>
          <a:chOff x="0" y="0"/>
          <a:chExt cx="0" cy="0"/>
        </a:xfrm>
      </p:grpSpPr>
      <p:pic>
        <p:nvPicPr>
          <p:cNvPr id="2538" name="Google Shape;2538;p3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5" name="Google Shape;215;p21"/>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16" name="Google Shape;216;p21"/>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17" name="Google Shape;217;p21"/>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18" name="Google Shape;218;p21"/>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19" name="Google Shape;219;p21"/>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0" name="Google Shape;220;p21"/>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21" name="Google Shape;221;p21"/>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22" name="Google Shape;222;p21"/>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Requirements</a:t>
            </a:r>
            <a:endParaRPr/>
          </a:p>
        </p:txBody>
      </p:sp>
      <p:sp>
        <p:nvSpPr>
          <p:cNvPr id="223" name="Google Shape;223;p21"/>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24" name="Google Shape;224;p21"/>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25" name="Google Shape;225;p21"/>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Dashboard</a:t>
            </a:r>
            <a:endParaRPr/>
          </a:p>
        </p:txBody>
      </p:sp>
      <p:sp>
        <p:nvSpPr>
          <p:cNvPr id="226" name="Google Shape;226;p21"/>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Questions</a:t>
            </a:r>
            <a:endParaRPr/>
          </a:p>
        </p:txBody>
      </p:sp>
      <p:sp>
        <p:nvSpPr>
          <p:cNvPr id="227" name="Google Shape;227;p21"/>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1"/>
          <p:cNvGrpSpPr/>
          <p:nvPr/>
        </p:nvGrpSpPr>
        <p:grpSpPr>
          <a:xfrm>
            <a:off x="3597856" y="2015863"/>
            <a:ext cx="428915" cy="426116"/>
            <a:chOff x="6226275" y="3911538"/>
            <a:chExt cx="900325" cy="894450"/>
          </a:xfrm>
        </p:grpSpPr>
        <p:sp>
          <p:nvSpPr>
            <p:cNvPr id="229" name="Google Shape;229;p21"/>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1"/>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1"/>
          <p:cNvGrpSpPr/>
          <p:nvPr/>
        </p:nvGrpSpPr>
        <p:grpSpPr>
          <a:xfrm>
            <a:off x="5109482" y="2921464"/>
            <a:ext cx="432964" cy="431586"/>
            <a:chOff x="5812000" y="2553488"/>
            <a:chExt cx="769850" cy="767400"/>
          </a:xfrm>
        </p:grpSpPr>
        <p:sp>
          <p:nvSpPr>
            <p:cNvPr id="239" name="Google Shape;239;p21"/>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1"/>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47" name="Google Shape;247;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2"/>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53" name="Google Shape;253;p22"/>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goal for this project was to build upon our last project, weatherdata-project, by using the same historical weather data from NOAA to create a machine learning model. This model, when given a date and location, should be capable of predicting the </a:t>
            </a:r>
            <a:r>
              <a:rPr lang="es"/>
              <a:t>temperature</a:t>
            </a:r>
            <a:r>
              <a:rPr lang="es"/>
              <a:t>.</a:t>
            </a:r>
            <a:endParaRPr>
              <a:solidFill>
                <a:srgbClr val="FFFFFF"/>
              </a:solidFill>
            </a:endParaRPr>
          </a:p>
        </p:txBody>
      </p:sp>
      <p:cxnSp>
        <p:nvCxnSpPr>
          <p:cNvPr id="254" name="Google Shape;254;p22"/>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22"/>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2"/>
          <p:cNvGrpSpPr/>
          <p:nvPr/>
        </p:nvGrpSpPr>
        <p:grpSpPr>
          <a:xfrm>
            <a:off x="2624430" y="1068391"/>
            <a:ext cx="373819" cy="412843"/>
            <a:chOff x="3040350" y="1113200"/>
            <a:chExt cx="1704600" cy="1882550"/>
          </a:xfrm>
        </p:grpSpPr>
        <p:sp>
          <p:nvSpPr>
            <p:cNvPr id="303" name="Google Shape;303;p22"/>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04" name="Google Shape;304;p22"/>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05" name="Google Shape;305;p22"/>
          <p:cNvGrpSpPr/>
          <p:nvPr/>
        </p:nvGrpSpPr>
        <p:grpSpPr>
          <a:xfrm>
            <a:off x="3390291" y="1782576"/>
            <a:ext cx="406573" cy="402537"/>
            <a:chOff x="462200" y="569000"/>
            <a:chExt cx="1901650" cy="1882775"/>
          </a:xfrm>
        </p:grpSpPr>
        <p:sp>
          <p:nvSpPr>
            <p:cNvPr id="306" name="Google Shape;306;p22"/>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2"/>
          <p:cNvGrpSpPr/>
          <p:nvPr/>
        </p:nvGrpSpPr>
        <p:grpSpPr>
          <a:xfrm>
            <a:off x="3208667" y="3620568"/>
            <a:ext cx="372185" cy="370679"/>
            <a:chOff x="4991125" y="2436850"/>
            <a:chExt cx="1890225" cy="1882575"/>
          </a:xfrm>
        </p:grpSpPr>
        <p:sp>
          <p:nvSpPr>
            <p:cNvPr id="311" name="Google Shape;311;p22"/>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2"/>
          <p:cNvGrpSpPr/>
          <p:nvPr/>
        </p:nvGrpSpPr>
        <p:grpSpPr>
          <a:xfrm>
            <a:off x="1112845" y="3454559"/>
            <a:ext cx="372245" cy="369356"/>
            <a:chOff x="5249675" y="238125"/>
            <a:chExt cx="1897275" cy="1882550"/>
          </a:xfrm>
        </p:grpSpPr>
        <p:sp>
          <p:nvSpPr>
            <p:cNvPr id="316" name="Google Shape;316;p22"/>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22"/>
          <p:cNvGrpSpPr/>
          <p:nvPr/>
        </p:nvGrpSpPr>
        <p:grpSpPr>
          <a:xfrm>
            <a:off x="1126337" y="1869842"/>
            <a:ext cx="357689" cy="347177"/>
            <a:chOff x="2652075" y="3639925"/>
            <a:chExt cx="1882575" cy="1827250"/>
          </a:xfrm>
        </p:grpSpPr>
        <p:sp>
          <p:nvSpPr>
            <p:cNvPr id="322" name="Google Shape;322;p22"/>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3"/>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REQUIREMENTS</a:t>
            </a:r>
            <a:endParaRPr/>
          </a:p>
        </p:txBody>
      </p:sp>
      <p:sp>
        <p:nvSpPr>
          <p:cNvPr id="334" name="Google Shape;334;p23"/>
          <p:cNvSpPr txBox="1"/>
          <p:nvPr>
            <p:ph idx="1" type="subTitle"/>
          </p:nvPr>
        </p:nvSpPr>
        <p:spPr>
          <a:xfrm>
            <a:off x="2030438" y="3293250"/>
            <a:ext cx="1568100" cy="7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latin typeface="Roboto"/>
                <a:ea typeface="Roboto"/>
                <a:cs typeface="Roboto"/>
                <a:sym typeface="Roboto"/>
              </a:rPr>
              <a:t>Use ML in the context of technologies learned.</a:t>
            </a:r>
            <a:endParaRPr sz="400">
              <a:solidFill>
                <a:schemeClr val="lt1"/>
              </a:solidFill>
            </a:endParaRPr>
          </a:p>
        </p:txBody>
      </p:sp>
      <p:sp>
        <p:nvSpPr>
          <p:cNvPr id="335" name="Google Shape;335;p23"/>
          <p:cNvSpPr txBox="1"/>
          <p:nvPr>
            <p:ph idx="3" type="subTitle"/>
          </p:nvPr>
        </p:nvSpPr>
        <p:spPr>
          <a:xfrm>
            <a:off x="321023" y="3281250"/>
            <a:ext cx="14985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latin typeface="Roboto"/>
                <a:ea typeface="Roboto"/>
                <a:cs typeface="Roboto"/>
                <a:sym typeface="Roboto"/>
              </a:rPr>
              <a:t>Find a problem worth solving, analyzing, or visualizing.</a:t>
            </a:r>
            <a:endParaRPr sz="500">
              <a:solidFill>
                <a:schemeClr val="lt1"/>
              </a:solidFill>
            </a:endParaRPr>
          </a:p>
        </p:txBody>
      </p:sp>
      <p:sp>
        <p:nvSpPr>
          <p:cNvPr id="336" name="Google Shape;336;p23"/>
          <p:cNvSpPr txBox="1"/>
          <p:nvPr>
            <p:ph idx="5" type="ctrTitle"/>
          </p:nvPr>
        </p:nvSpPr>
        <p:spPr>
          <a:xfrm>
            <a:off x="252141" y="2840815"/>
            <a:ext cx="1568100" cy="5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Specific</a:t>
            </a:r>
            <a:endParaRPr sz="900"/>
          </a:p>
          <a:p>
            <a:pPr indent="0" lvl="0" marL="0" rtl="0" algn="ctr">
              <a:spcBef>
                <a:spcPts val="0"/>
              </a:spcBef>
              <a:spcAft>
                <a:spcPts val="0"/>
              </a:spcAft>
              <a:buNone/>
            </a:pPr>
            <a:r>
              <a:rPr lang="es" sz="900"/>
              <a:t>Requirement 1:</a:t>
            </a:r>
            <a:endParaRPr sz="900"/>
          </a:p>
        </p:txBody>
      </p:sp>
      <p:sp>
        <p:nvSpPr>
          <p:cNvPr id="337" name="Google Shape;337;p23"/>
          <p:cNvSpPr/>
          <p:nvPr/>
        </p:nvSpPr>
        <p:spPr>
          <a:xfrm>
            <a:off x="251375" y="2845460"/>
            <a:ext cx="1568160" cy="303954"/>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472343" y="1455550"/>
            <a:ext cx="1126151" cy="99901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1014298" y="1879456"/>
            <a:ext cx="43882" cy="101035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637210" y="1601524"/>
            <a:ext cx="796378" cy="70702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537253" y="1579154"/>
            <a:ext cx="871792" cy="752307"/>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43" name="Google Shape;343;p23"/>
          <p:cNvSpPr txBox="1"/>
          <p:nvPr/>
        </p:nvSpPr>
        <p:spPr>
          <a:xfrm>
            <a:off x="1377700" y="1077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FFFF"/>
              </a:solidFill>
              <a:latin typeface="Roboto Light"/>
              <a:ea typeface="Roboto Light"/>
              <a:cs typeface="Roboto Light"/>
              <a:sym typeface="Roboto Light"/>
            </a:endParaRPr>
          </a:p>
        </p:txBody>
      </p:sp>
      <p:sp>
        <p:nvSpPr>
          <p:cNvPr id="344" name="Google Shape;344;p23"/>
          <p:cNvSpPr txBox="1"/>
          <p:nvPr/>
        </p:nvSpPr>
        <p:spPr>
          <a:xfrm>
            <a:off x="3844275" y="3294525"/>
            <a:ext cx="1498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900">
                <a:solidFill>
                  <a:schemeClr val="lt1"/>
                </a:solidFill>
                <a:latin typeface="Roboto"/>
                <a:ea typeface="Roboto"/>
                <a:cs typeface="Roboto"/>
                <a:sym typeface="Roboto"/>
              </a:rPr>
              <a:t>You must use Scikit-learn and/or another machine learning library</a:t>
            </a:r>
            <a:r>
              <a:rPr lang="es" sz="1300">
                <a:solidFill>
                  <a:schemeClr val="lt1"/>
                </a:solidFill>
                <a:latin typeface="Roboto"/>
                <a:ea typeface="Roboto"/>
                <a:cs typeface="Roboto"/>
                <a:sym typeface="Roboto"/>
              </a:rPr>
              <a:t>.</a:t>
            </a:r>
            <a:endParaRPr sz="1300">
              <a:latin typeface="Roboto Light"/>
              <a:ea typeface="Roboto Light"/>
              <a:cs typeface="Roboto Light"/>
              <a:sym typeface="Roboto Light"/>
            </a:endParaRPr>
          </a:p>
        </p:txBody>
      </p:sp>
      <p:sp>
        <p:nvSpPr>
          <p:cNvPr id="345" name="Google Shape;345;p23"/>
          <p:cNvSpPr txBox="1"/>
          <p:nvPr/>
        </p:nvSpPr>
        <p:spPr>
          <a:xfrm>
            <a:off x="5022926" y="4357895"/>
            <a:ext cx="1332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t/>
            </a:r>
            <a:endParaRPr sz="900">
              <a:solidFill>
                <a:schemeClr val="lt1"/>
              </a:solidFill>
              <a:latin typeface="Roboto Black"/>
              <a:ea typeface="Roboto Black"/>
              <a:cs typeface="Roboto Black"/>
              <a:sym typeface="Roboto Black"/>
            </a:endParaRPr>
          </a:p>
        </p:txBody>
      </p:sp>
      <p:grpSp>
        <p:nvGrpSpPr>
          <p:cNvPr id="346" name="Google Shape;346;p23"/>
          <p:cNvGrpSpPr/>
          <p:nvPr/>
        </p:nvGrpSpPr>
        <p:grpSpPr>
          <a:xfrm>
            <a:off x="880610" y="1819822"/>
            <a:ext cx="298371" cy="323100"/>
            <a:chOff x="946175" y="3253275"/>
            <a:chExt cx="298550" cy="296150"/>
          </a:xfrm>
        </p:grpSpPr>
        <p:sp>
          <p:nvSpPr>
            <p:cNvPr id="347" name="Google Shape;347;p2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48" name="Google Shape;348;p2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49" name="Google Shape;349;p2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50" name="Google Shape;350;p2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51" name="Google Shape;351;p2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grpSp>
      <p:sp>
        <p:nvSpPr>
          <p:cNvPr id="352" name="Google Shape;352;p23"/>
          <p:cNvSpPr txBox="1"/>
          <p:nvPr>
            <p:ph idx="2" type="subTitle"/>
          </p:nvPr>
        </p:nvSpPr>
        <p:spPr>
          <a:xfrm>
            <a:off x="5651900" y="3272250"/>
            <a:ext cx="1498500" cy="9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latin typeface="Roboto"/>
                <a:ea typeface="Roboto"/>
                <a:cs typeface="Roboto"/>
                <a:sym typeface="Roboto"/>
              </a:rPr>
              <a:t>You must use at least two of these </a:t>
            </a:r>
            <a:r>
              <a:rPr lang="es" sz="900">
                <a:solidFill>
                  <a:schemeClr val="lt1"/>
                </a:solidFill>
                <a:latin typeface="Roboto"/>
                <a:ea typeface="Roboto"/>
                <a:cs typeface="Roboto"/>
                <a:sym typeface="Roboto"/>
              </a:rPr>
              <a:t>libraries:</a:t>
            </a:r>
            <a:endParaRPr sz="9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800">
                <a:solidFill>
                  <a:schemeClr val="lt1"/>
                </a:solidFill>
                <a:latin typeface="Roboto"/>
                <a:ea typeface="Roboto"/>
                <a:cs typeface="Roboto"/>
                <a:sym typeface="Roboto"/>
              </a:rPr>
              <a:t>Pandas, Matplotlib, HTML/CSS/Bootstrap, JavaScript Plotly, JavaScript D3.js, JavaScript Leaflet, SQL Database, MongoDB Database, Google Cloud SQL, Amazon AWS, and Tableau</a:t>
            </a:r>
            <a:endParaRPr sz="8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chemeClr val="lt1"/>
              </a:solidFill>
              <a:latin typeface="Arial"/>
              <a:ea typeface="Arial"/>
              <a:cs typeface="Arial"/>
              <a:sym typeface="Arial"/>
            </a:endParaRPr>
          </a:p>
        </p:txBody>
      </p:sp>
      <p:sp>
        <p:nvSpPr>
          <p:cNvPr id="353" name="Google Shape;353;p23"/>
          <p:cNvSpPr txBox="1"/>
          <p:nvPr>
            <p:ph idx="2" type="subTitle"/>
          </p:nvPr>
        </p:nvSpPr>
        <p:spPr>
          <a:xfrm>
            <a:off x="7367550" y="3272250"/>
            <a:ext cx="1498500" cy="4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chemeClr val="lt1"/>
                </a:solidFill>
                <a:latin typeface="Roboto"/>
                <a:ea typeface="Roboto"/>
                <a:cs typeface="Roboto"/>
                <a:sym typeface="Roboto"/>
              </a:rPr>
              <a:t>Host application using Heroku or a tool of your choice.</a:t>
            </a:r>
            <a:endParaRPr sz="900">
              <a:solidFill>
                <a:schemeClr val="lt1"/>
              </a:solidFill>
            </a:endParaRPr>
          </a:p>
        </p:txBody>
      </p:sp>
      <p:sp>
        <p:nvSpPr>
          <p:cNvPr id="354" name="Google Shape;354;p23"/>
          <p:cNvSpPr txBox="1"/>
          <p:nvPr>
            <p:ph idx="5" type="ctrTitle"/>
          </p:nvPr>
        </p:nvSpPr>
        <p:spPr>
          <a:xfrm>
            <a:off x="2031166" y="2843952"/>
            <a:ext cx="1568100" cy="5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Specific</a:t>
            </a:r>
            <a:endParaRPr sz="900"/>
          </a:p>
          <a:p>
            <a:pPr indent="0" lvl="0" marL="0" rtl="0" algn="ctr">
              <a:spcBef>
                <a:spcPts val="0"/>
              </a:spcBef>
              <a:spcAft>
                <a:spcPts val="0"/>
              </a:spcAft>
              <a:buNone/>
            </a:pPr>
            <a:r>
              <a:rPr lang="es" sz="900"/>
              <a:t>Requirement 2:</a:t>
            </a:r>
            <a:endParaRPr sz="900"/>
          </a:p>
        </p:txBody>
      </p:sp>
      <p:sp>
        <p:nvSpPr>
          <p:cNvPr id="355" name="Google Shape;355;p23"/>
          <p:cNvSpPr/>
          <p:nvPr/>
        </p:nvSpPr>
        <p:spPr>
          <a:xfrm>
            <a:off x="2030400" y="2848598"/>
            <a:ext cx="1568160" cy="303954"/>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2251368" y="1458688"/>
            <a:ext cx="1126151" cy="99901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2793323" y="1882593"/>
            <a:ext cx="43882" cy="101035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2416235" y="1604661"/>
            <a:ext cx="796378" cy="70702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2316278" y="1582291"/>
            <a:ext cx="871792" cy="752307"/>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txBox="1"/>
          <p:nvPr>
            <p:ph idx="5" type="ctrTitle"/>
          </p:nvPr>
        </p:nvSpPr>
        <p:spPr>
          <a:xfrm>
            <a:off x="3809454" y="2843952"/>
            <a:ext cx="1568100" cy="50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Specific</a:t>
            </a:r>
            <a:endParaRPr sz="900"/>
          </a:p>
          <a:p>
            <a:pPr indent="0" lvl="0" marL="0" rtl="0" algn="ctr">
              <a:spcBef>
                <a:spcPts val="0"/>
              </a:spcBef>
              <a:spcAft>
                <a:spcPts val="0"/>
              </a:spcAft>
              <a:buNone/>
            </a:pPr>
            <a:r>
              <a:rPr lang="es" sz="900"/>
              <a:t>Requirement 3:</a:t>
            </a:r>
            <a:endParaRPr sz="900"/>
          </a:p>
        </p:txBody>
      </p:sp>
      <p:sp>
        <p:nvSpPr>
          <p:cNvPr id="361" name="Google Shape;361;p23"/>
          <p:cNvSpPr/>
          <p:nvPr/>
        </p:nvSpPr>
        <p:spPr>
          <a:xfrm>
            <a:off x="3808688" y="2848598"/>
            <a:ext cx="1568160" cy="303954"/>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4029656" y="1458688"/>
            <a:ext cx="1126151" cy="99901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4571611" y="1882593"/>
            <a:ext cx="43882" cy="101035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4194522" y="1604661"/>
            <a:ext cx="796378" cy="70702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4094565" y="1582291"/>
            <a:ext cx="871792" cy="752307"/>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txBox="1"/>
          <p:nvPr>
            <p:ph idx="5" type="ctrTitle"/>
          </p:nvPr>
        </p:nvSpPr>
        <p:spPr>
          <a:xfrm>
            <a:off x="5588491" y="2836763"/>
            <a:ext cx="15681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Specific</a:t>
            </a:r>
            <a:endParaRPr sz="900"/>
          </a:p>
          <a:p>
            <a:pPr indent="0" lvl="0" marL="0" rtl="0" algn="ctr">
              <a:spcBef>
                <a:spcPts val="0"/>
              </a:spcBef>
              <a:spcAft>
                <a:spcPts val="0"/>
              </a:spcAft>
              <a:buNone/>
            </a:pPr>
            <a:r>
              <a:rPr lang="es" sz="900"/>
              <a:t>Requirement 4:</a:t>
            </a:r>
            <a:endParaRPr sz="900"/>
          </a:p>
        </p:txBody>
      </p:sp>
      <p:sp>
        <p:nvSpPr>
          <p:cNvPr id="367" name="Google Shape;367;p23"/>
          <p:cNvSpPr/>
          <p:nvPr/>
        </p:nvSpPr>
        <p:spPr>
          <a:xfrm>
            <a:off x="5587725" y="2841445"/>
            <a:ext cx="1568160" cy="306373"/>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5808691" y="1440450"/>
            <a:ext cx="1126151" cy="100696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6350640" y="1867737"/>
            <a:ext cx="43882" cy="101839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5973556" y="1587588"/>
            <a:ext cx="796378" cy="712648"/>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5873600" y="1565040"/>
            <a:ext cx="871792" cy="758294"/>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txBox="1"/>
          <p:nvPr>
            <p:ph idx="5" type="ctrTitle"/>
          </p:nvPr>
        </p:nvSpPr>
        <p:spPr>
          <a:xfrm>
            <a:off x="7368316" y="2829125"/>
            <a:ext cx="15681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Specific</a:t>
            </a:r>
            <a:endParaRPr sz="900"/>
          </a:p>
          <a:p>
            <a:pPr indent="0" lvl="0" marL="0" rtl="0" algn="ctr">
              <a:spcBef>
                <a:spcPts val="0"/>
              </a:spcBef>
              <a:spcAft>
                <a:spcPts val="0"/>
              </a:spcAft>
              <a:buNone/>
            </a:pPr>
            <a:r>
              <a:rPr lang="es" sz="900"/>
              <a:t>Requirement 5:</a:t>
            </a:r>
            <a:endParaRPr sz="900"/>
          </a:p>
        </p:txBody>
      </p:sp>
      <p:sp>
        <p:nvSpPr>
          <p:cNvPr id="373" name="Google Shape;373;p23"/>
          <p:cNvSpPr/>
          <p:nvPr/>
        </p:nvSpPr>
        <p:spPr>
          <a:xfrm>
            <a:off x="7367550" y="2833808"/>
            <a:ext cx="1568160" cy="306373"/>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a:off x="7588516" y="1432813"/>
            <a:ext cx="1126151" cy="100696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8130465" y="1860099"/>
            <a:ext cx="43882" cy="101839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7753381" y="1579950"/>
            <a:ext cx="796378" cy="712648"/>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7653425" y="1557402"/>
            <a:ext cx="871792" cy="758294"/>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8003499" y="1774724"/>
            <a:ext cx="366335" cy="32310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3"/>
          <p:cNvGrpSpPr/>
          <p:nvPr/>
        </p:nvGrpSpPr>
        <p:grpSpPr>
          <a:xfrm>
            <a:off x="2664896" y="1766647"/>
            <a:ext cx="298377" cy="354519"/>
            <a:chOff x="-48233050" y="3569725"/>
            <a:chExt cx="252050" cy="299475"/>
          </a:xfrm>
        </p:grpSpPr>
        <p:sp>
          <p:nvSpPr>
            <p:cNvPr id="380" name="Google Shape;380;p2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81" name="Google Shape;381;p2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82" name="Google Shape;382;p2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83" name="Google Shape;383;p23"/>
          <p:cNvGrpSpPr/>
          <p:nvPr/>
        </p:nvGrpSpPr>
        <p:grpSpPr>
          <a:xfrm>
            <a:off x="6215546" y="1775650"/>
            <a:ext cx="313227" cy="321257"/>
            <a:chOff x="-9958475" y="3180025"/>
            <a:chExt cx="354450" cy="352875"/>
          </a:xfrm>
        </p:grpSpPr>
        <p:sp>
          <p:nvSpPr>
            <p:cNvPr id="384" name="Google Shape;384;p2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23"/>
          <p:cNvGrpSpPr/>
          <p:nvPr/>
        </p:nvGrpSpPr>
        <p:grpSpPr>
          <a:xfrm>
            <a:off x="4403359" y="1775999"/>
            <a:ext cx="379497" cy="358070"/>
            <a:chOff x="-46422300" y="3936925"/>
            <a:chExt cx="320575" cy="302475"/>
          </a:xfrm>
        </p:grpSpPr>
        <p:sp>
          <p:nvSpPr>
            <p:cNvPr id="388" name="Google Shape;388;p2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GOALS</a:t>
            </a:r>
            <a:endParaRPr/>
          </a:p>
        </p:txBody>
      </p:sp>
      <p:cxnSp>
        <p:nvCxnSpPr>
          <p:cNvPr id="395" name="Google Shape;395;p2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96" name="Google Shape;396;p24"/>
          <p:cNvSpPr txBox="1"/>
          <p:nvPr/>
        </p:nvSpPr>
        <p:spPr>
          <a:xfrm>
            <a:off x="616175" y="1271650"/>
            <a:ext cx="29283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latin typeface="Roboto Light"/>
                <a:ea typeface="Roboto Light"/>
                <a:cs typeface="Roboto Light"/>
                <a:sym typeface="Roboto Light"/>
              </a:rPr>
              <a:t>The goal of this project was to expand upon our prior project of extract, transform, and load weather data into a Mongo database; then create a dashboard to display weather data in different visualization styles (i.e. charts and maps). From there, we applied Machine Learning to help predict future weather trends. Finally, we were to deploy our dashboard and models to a tool of our choice, in our case, Heroku.</a:t>
            </a:r>
            <a:endParaRPr/>
          </a:p>
        </p:txBody>
      </p:sp>
      <p:grpSp>
        <p:nvGrpSpPr>
          <p:cNvPr id="397" name="Google Shape;397;p24"/>
          <p:cNvGrpSpPr/>
          <p:nvPr/>
        </p:nvGrpSpPr>
        <p:grpSpPr>
          <a:xfrm>
            <a:off x="261853" y="1386072"/>
            <a:ext cx="354311" cy="355909"/>
            <a:chOff x="-49764975" y="3551225"/>
            <a:chExt cx="299300" cy="300650"/>
          </a:xfrm>
        </p:grpSpPr>
        <p:sp>
          <p:nvSpPr>
            <p:cNvPr id="398" name="Google Shape;398;p2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4"/>
          <p:cNvGrpSpPr/>
          <p:nvPr/>
        </p:nvGrpSpPr>
        <p:grpSpPr>
          <a:xfrm>
            <a:off x="616178" y="3229292"/>
            <a:ext cx="2622876" cy="1333540"/>
            <a:chOff x="238125" y="1038125"/>
            <a:chExt cx="7146800" cy="3633625"/>
          </a:xfrm>
        </p:grpSpPr>
        <p:sp>
          <p:nvSpPr>
            <p:cNvPr id="410" name="Google Shape;410;p2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24"/>
          <p:cNvGrpSpPr/>
          <p:nvPr/>
        </p:nvGrpSpPr>
        <p:grpSpPr>
          <a:xfrm>
            <a:off x="3862676" y="2291494"/>
            <a:ext cx="4969320" cy="1643479"/>
            <a:chOff x="6853641" y="2534077"/>
            <a:chExt cx="1515545" cy="501229"/>
          </a:xfrm>
        </p:grpSpPr>
        <p:grpSp>
          <p:nvGrpSpPr>
            <p:cNvPr id="1983" name="Google Shape;1983;p24"/>
            <p:cNvGrpSpPr/>
            <p:nvPr/>
          </p:nvGrpSpPr>
          <p:grpSpPr>
            <a:xfrm>
              <a:off x="6853641" y="2618923"/>
              <a:ext cx="1515545" cy="324556"/>
              <a:chOff x="6853641" y="2618923"/>
              <a:chExt cx="1515545" cy="324556"/>
            </a:xfrm>
          </p:grpSpPr>
          <p:sp>
            <p:nvSpPr>
              <p:cNvPr id="1984" name="Google Shape;1984;p2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2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4" name="Google Shape;1994;p24"/>
          <p:cNvSpPr txBox="1"/>
          <p:nvPr/>
        </p:nvSpPr>
        <p:spPr>
          <a:xfrm>
            <a:off x="3139725" y="4033300"/>
            <a:ext cx="248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48FFD5"/>
                </a:solidFill>
                <a:latin typeface="Roboto Mono"/>
                <a:ea typeface="Roboto Mono"/>
                <a:cs typeface="Roboto Mono"/>
                <a:sym typeface="Roboto Mono"/>
              </a:rPr>
              <a:t>Extract,Transform, &amp; Load</a:t>
            </a:r>
            <a:endParaRPr b="1" sz="1200">
              <a:solidFill>
                <a:srgbClr val="48FFD5"/>
              </a:solidFill>
              <a:latin typeface="Roboto Mono"/>
              <a:ea typeface="Roboto Mono"/>
              <a:cs typeface="Roboto Mono"/>
              <a:sym typeface="Roboto Mono"/>
            </a:endParaRPr>
          </a:p>
        </p:txBody>
      </p:sp>
      <p:sp>
        <p:nvSpPr>
          <p:cNvPr id="1995" name="Google Shape;1995;p24"/>
          <p:cNvSpPr txBox="1"/>
          <p:nvPr/>
        </p:nvSpPr>
        <p:spPr>
          <a:xfrm>
            <a:off x="4843775" y="1850400"/>
            <a:ext cx="105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48FFD5"/>
                </a:solidFill>
                <a:latin typeface="Roboto Mono"/>
                <a:ea typeface="Roboto Mono"/>
                <a:cs typeface="Roboto Mono"/>
                <a:sym typeface="Roboto Mono"/>
              </a:rPr>
              <a:t>Visualize</a:t>
            </a:r>
            <a:endParaRPr b="1" sz="1200">
              <a:solidFill>
                <a:srgbClr val="48FFD5"/>
              </a:solidFill>
              <a:latin typeface="Roboto Mono"/>
              <a:ea typeface="Roboto Mono"/>
              <a:cs typeface="Roboto Mono"/>
              <a:sym typeface="Roboto Mono"/>
            </a:endParaRPr>
          </a:p>
        </p:txBody>
      </p:sp>
      <p:sp>
        <p:nvSpPr>
          <p:cNvPr id="1996" name="Google Shape;1996;p24"/>
          <p:cNvSpPr txBox="1"/>
          <p:nvPr/>
        </p:nvSpPr>
        <p:spPr>
          <a:xfrm>
            <a:off x="5799075" y="4033300"/>
            <a:ext cx="105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48FFD5"/>
                </a:solidFill>
                <a:latin typeface="Roboto Mono"/>
                <a:ea typeface="Roboto Mono"/>
                <a:cs typeface="Roboto Mono"/>
                <a:sym typeface="Roboto Mono"/>
              </a:rPr>
              <a:t>Visualize</a:t>
            </a:r>
            <a:endParaRPr b="1" sz="1200">
              <a:solidFill>
                <a:srgbClr val="48FFD5"/>
              </a:solidFill>
              <a:latin typeface="Roboto Mono"/>
              <a:ea typeface="Roboto Mono"/>
              <a:cs typeface="Roboto Mono"/>
              <a:sym typeface="Roboto Mono"/>
            </a:endParaRPr>
          </a:p>
        </p:txBody>
      </p:sp>
      <p:sp>
        <p:nvSpPr>
          <p:cNvPr id="1997" name="Google Shape;1997;p24"/>
          <p:cNvSpPr txBox="1"/>
          <p:nvPr/>
        </p:nvSpPr>
        <p:spPr>
          <a:xfrm>
            <a:off x="6498875" y="1850400"/>
            <a:ext cx="1648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sz="1200">
                <a:solidFill>
                  <a:srgbClr val="48FFD5"/>
                </a:solidFill>
                <a:latin typeface="Roboto Mono"/>
                <a:ea typeface="Roboto Mono"/>
                <a:cs typeface="Roboto Mono"/>
                <a:sym typeface="Roboto Mono"/>
              </a:rPr>
              <a:t>Train &amp; Predict</a:t>
            </a:r>
            <a:endParaRPr b="1" sz="1200">
              <a:solidFill>
                <a:srgbClr val="48FFD5"/>
              </a:solidFill>
              <a:latin typeface="Roboto Mono"/>
              <a:ea typeface="Roboto Mono"/>
              <a:cs typeface="Roboto Mono"/>
              <a:sym typeface="Roboto Mono"/>
            </a:endParaRPr>
          </a:p>
        </p:txBody>
      </p:sp>
      <p:sp>
        <p:nvSpPr>
          <p:cNvPr id="1998" name="Google Shape;1998;p24"/>
          <p:cNvSpPr txBox="1"/>
          <p:nvPr/>
        </p:nvSpPr>
        <p:spPr>
          <a:xfrm>
            <a:off x="7825575" y="4033300"/>
            <a:ext cx="94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48FFD5"/>
                </a:solidFill>
                <a:latin typeface="Roboto Mono"/>
                <a:ea typeface="Roboto Mono"/>
                <a:cs typeface="Roboto Mono"/>
                <a:sym typeface="Roboto Mono"/>
              </a:rPr>
              <a:t>Deploy</a:t>
            </a:r>
            <a:endParaRPr b="1" sz="1200">
              <a:solidFill>
                <a:srgbClr val="48FFD5"/>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2004" name="Google Shape;2004;p25"/>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2008" name="Google Shape;2008;p25"/>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5"/>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5"/>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5"/>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5"/>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5"/>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5"/>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5"/>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5"/>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5"/>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5"/>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5"/>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5"/>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5"/>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5"/>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5"/>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5"/>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5"/>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5"/>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5"/>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5"/>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5"/>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5"/>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5"/>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5"/>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5"/>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5"/>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5"/>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5"/>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5"/>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5"/>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5"/>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5"/>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5"/>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5"/>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5"/>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5"/>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5"/>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5"/>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5"/>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5"/>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5"/>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5"/>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5"/>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5"/>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5"/>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5"/>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5"/>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5"/>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5"/>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5"/>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5"/>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5"/>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5"/>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5"/>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5"/>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5"/>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5"/>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5"/>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5"/>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5"/>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5"/>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5"/>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5"/>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5"/>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5"/>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5"/>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5"/>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5"/>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5"/>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5"/>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5"/>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5"/>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5"/>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5"/>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5"/>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5"/>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5"/>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5"/>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5"/>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5"/>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5727421" y="2198024"/>
            <a:ext cx="74788"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5727421" y="2198024"/>
            <a:ext cx="74788"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5"/>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5"/>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5"/>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5"/>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5"/>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5"/>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5"/>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5"/>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5"/>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5"/>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5"/>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5"/>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5"/>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5"/>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Using JS and Plot.LY we built an application that calls the database and provides us a dataset that was usable in the application.</a:t>
            </a:r>
            <a:endParaRPr sz="900">
              <a:solidFill>
                <a:srgbClr val="FFFFFF"/>
              </a:solidFill>
            </a:endParaRPr>
          </a:p>
        </p:txBody>
      </p:sp>
      <p:sp>
        <p:nvSpPr>
          <p:cNvPr id="2237" name="Google Shape;2237;p25"/>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2238" name="Google Shape;2238;p25"/>
          <p:cNvSpPr txBox="1"/>
          <p:nvPr>
            <p:ph idx="4294967295" type="subTitle"/>
          </p:nvPr>
        </p:nvSpPr>
        <p:spPr>
          <a:xfrm>
            <a:off x="1475175" y="1558128"/>
            <a:ext cx="1454700" cy="90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Setup Database and establish Data Set using .tar files of historical data from NOAA weather monitoring sites</a:t>
            </a:r>
            <a:endParaRPr sz="900">
              <a:solidFill>
                <a:srgbClr val="FFFFFF"/>
              </a:solidFill>
            </a:endParaRPr>
          </a:p>
        </p:txBody>
      </p:sp>
      <p:sp>
        <p:nvSpPr>
          <p:cNvPr id="2239" name="Google Shape;2239;p25"/>
          <p:cNvSpPr txBox="1"/>
          <p:nvPr>
            <p:ph idx="4294967295" type="ctrTitle"/>
          </p:nvPr>
        </p:nvSpPr>
        <p:spPr>
          <a:xfrm>
            <a:off x="1475175" y="1382238"/>
            <a:ext cx="1173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1</a:t>
            </a:r>
            <a:endParaRPr sz="900">
              <a:solidFill>
                <a:srgbClr val="FFFFFF"/>
              </a:solidFill>
            </a:endParaRPr>
          </a:p>
        </p:txBody>
      </p:sp>
      <p:sp>
        <p:nvSpPr>
          <p:cNvPr id="2240" name="Google Shape;2240;p25"/>
          <p:cNvSpPr txBox="1"/>
          <p:nvPr>
            <p:ph idx="4294967295" type="subTitle"/>
          </p:nvPr>
        </p:nvSpPr>
        <p:spPr>
          <a:xfrm>
            <a:off x="6527425" y="3233235"/>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Create our Charts (using Plot.Ly, D3, and Chart JS) and Mappings for our HTML feed.</a:t>
            </a:r>
            <a:endParaRPr sz="900">
              <a:solidFill>
                <a:srgbClr val="FFFFFF"/>
              </a:solidFill>
            </a:endParaRPr>
          </a:p>
        </p:txBody>
      </p:sp>
      <p:sp>
        <p:nvSpPr>
          <p:cNvPr id="2241" name="Google Shape;2241;p25"/>
          <p:cNvSpPr txBox="1"/>
          <p:nvPr>
            <p:ph idx="4294967295" type="ctrTitle"/>
          </p:nvPr>
        </p:nvSpPr>
        <p:spPr>
          <a:xfrm>
            <a:off x="6527425" y="3054975"/>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2242" name="Google Shape;2242;p25"/>
          <p:cNvCxnSpPr/>
          <p:nvPr/>
        </p:nvCxnSpPr>
        <p:spPr>
          <a:xfrm flipH="1">
            <a:off x="1811050" y="3787753"/>
            <a:ext cx="1992000" cy="276000"/>
          </a:xfrm>
          <a:prstGeom prst="bentConnector3">
            <a:avLst>
              <a:gd fmla="val 50432" name="adj1"/>
            </a:avLst>
          </a:prstGeom>
          <a:noFill/>
          <a:ln cap="flat" cmpd="sng" w="28575">
            <a:solidFill>
              <a:srgbClr val="FFFFFF"/>
            </a:solidFill>
            <a:prstDash val="solid"/>
            <a:round/>
            <a:headEnd len="med" w="med" type="oval"/>
            <a:tailEnd len="med" w="med" type="oval"/>
          </a:ln>
        </p:spPr>
      </p:cxnSp>
      <p:cxnSp>
        <p:nvCxnSpPr>
          <p:cNvPr id="2243" name="Google Shape;2243;p25"/>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2244" name="Google Shape;2244;p25"/>
          <p:cNvCxnSpPr/>
          <p:nvPr/>
        </p:nvCxnSpPr>
        <p:spPr>
          <a:xfrm flipH="1">
            <a:off x="2281250" y="3731300"/>
            <a:ext cx="2071500" cy="1259700"/>
          </a:xfrm>
          <a:prstGeom prst="bentConnector3">
            <a:avLst>
              <a:gd fmla="val -4322" name="adj1"/>
            </a:avLst>
          </a:prstGeom>
          <a:noFill/>
          <a:ln cap="flat" cmpd="sng" w="28575">
            <a:solidFill>
              <a:srgbClr val="FFFFFF"/>
            </a:solidFill>
            <a:prstDash val="solid"/>
            <a:round/>
            <a:headEnd len="med" w="med" type="oval"/>
            <a:tailEnd len="med" w="med" type="oval"/>
          </a:ln>
        </p:spPr>
      </p:cxnSp>
      <p:cxnSp>
        <p:nvCxnSpPr>
          <p:cNvPr id="2245" name="Google Shape;2245;p2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grpSp>
        <p:nvGrpSpPr>
          <p:cNvPr id="2246" name="Google Shape;2246;p25"/>
          <p:cNvGrpSpPr/>
          <p:nvPr/>
        </p:nvGrpSpPr>
        <p:grpSpPr>
          <a:xfrm>
            <a:off x="3950348" y="2043746"/>
            <a:ext cx="332593" cy="353645"/>
            <a:chOff x="-34755225" y="3202075"/>
            <a:chExt cx="274100" cy="291450"/>
          </a:xfrm>
        </p:grpSpPr>
        <p:sp>
          <p:nvSpPr>
            <p:cNvPr id="2247" name="Google Shape;2247;p2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4" name="Google Shape;2254;p25"/>
          <p:cNvPicPr preferRelativeResize="0"/>
          <p:nvPr/>
        </p:nvPicPr>
        <p:blipFill rotWithShape="1">
          <a:blip r:embed="rId3">
            <a:alphaModFix/>
          </a:blip>
          <a:srcRect b="15889" l="-5613" r="45955" t="8519"/>
          <a:stretch/>
        </p:blipFill>
        <p:spPr>
          <a:xfrm>
            <a:off x="4877301" y="2811025"/>
            <a:ext cx="519050" cy="532200"/>
          </a:xfrm>
          <a:prstGeom prst="rect">
            <a:avLst/>
          </a:prstGeom>
          <a:noFill/>
          <a:ln>
            <a:noFill/>
          </a:ln>
        </p:spPr>
      </p:pic>
      <p:sp>
        <p:nvSpPr>
          <p:cNvPr id="2255" name="Google Shape;2255;p25"/>
          <p:cNvSpPr txBox="1"/>
          <p:nvPr/>
        </p:nvSpPr>
        <p:spPr>
          <a:xfrm>
            <a:off x="1250525" y="4168125"/>
            <a:ext cx="26193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900">
                <a:solidFill>
                  <a:schemeClr val="lt1"/>
                </a:solidFill>
                <a:latin typeface="Roboto Light"/>
                <a:ea typeface="Roboto Light"/>
                <a:cs typeface="Roboto Light"/>
                <a:sym typeface="Roboto Light"/>
              </a:rPr>
              <a:t>Our goal was to do some analyses and run some test with machine learning algorithms to see if we are able to predict the temperature.</a:t>
            </a:r>
            <a:endParaRPr sz="900">
              <a:solidFill>
                <a:schemeClr val="lt1"/>
              </a:solidFill>
              <a:latin typeface="Roboto Light"/>
              <a:ea typeface="Roboto Light"/>
              <a:cs typeface="Roboto Light"/>
              <a:sym typeface="Roboto Light"/>
            </a:endParaRPr>
          </a:p>
        </p:txBody>
      </p:sp>
      <p:sp>
        <p:nvSpPr>
          <p:cNvPr id="2256" name="Google Shape;2256;p25"/>
          <p:cNvSpPr txBox="1"/>
          <p:nvPr>
            <p:ph idx="4294967295" type="ctrTitle"/>
          </p:nvPr>
        </p:nvSpPr>
        <p:spPr>
          <a:xfrm>
            <a:off x="1250525" y="3977213"/>
            <a:ext cx="1173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a:t>
            </a:r>
            <a:r>
              <a:rPr lang="es" sz="900"/>
              <a:t>4</a:t>
            </a:r>
            <a:endParaRPr sz="900">
              <a:solidFill>
                <a:srgbClr val="FFFFFF"/>
              </a:solidFill>
            </a:endParaRPr>
          </a:p>
        </p:txBody>
      </p:sp>
      <p:cxnSp>
        <p:nvCxnSpPr>
          <p:cNvPr id="2257" name="Google Shape;2257;p25"/>
          <p:cNvCxnSpPr/>
          <p:nvPr/>
        </p:nvCxnSpPr>
        <p:spPr>
          <a:xfrm flipH="1">
            <a:off x="4442275" y="4481728"/>
            <a:ext cx="1992000" cy="276000"/>
          </a:xfrm>
          <a:prstGeom prst="bentConnector3">
            <a:avLst>
              <a:gd fmla="val 50000" name="adj1"/>
            </a:avLst>
          </a:prstGeom>
          <a:noFill/>
          <a:ln cap="flat" cmpd="sng" w="28575">
            <a:solidFill>
              <a:srgbClr val="FFFFFF"/>
            </a:solidFill>
            <a:prstDash val="solid"/>
            <a:round/>
            <a:headEnd len="med" w="med" type="oval"/>
            <a:tailEnd len="med" w="med" type="oval"/>
          </a:ln>
        </p:spPr>
      </p:cxnSp>
      <p:sp>
        <p:nvSpPr>
          <p:cNvPr id="2258" name="Google Shape;2258;p25"/>
          <p:cNvSpPr txBox="1"/>
          <p:nvPr>
            <p:ph idx="4294967295" type="ctrTitle"/>
          </p:nvPr>
        </p:nvSpPr>
        <p:spPr>
          <a:xfrm>
            <a:off x="6527425" y="4292988"/>
            <a:ext cx="1173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a:t>
            </a:r>
            <a:r>
              <a:rPr lang="es" sz="900"/>
              <a:t>5</a:t>
            </a:r>
            <a:endParaRPr sz="900">
              <a:solidFill>
                <a:srgbClr val="FFFFFF"/>
              </a:solidFill>
            </a:endParaRPr>
          </a:p>
        </p:txBody>
      </p:sp>
      <p:sp>
        <p:nvSpPr>
          <p:cNvPr id="2259" name="Google Shape;2259;p25"/>
          <p:cNvSpPr txBox="1"/>
          <p:nvPr/>
        </p:nvSpPr>
        <p:spPr>
          <a:xfrm>
            <a:off x="6527425" y="4534463"/>
            <a:ext cx="220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900">
                <a:solidFill>
                  <a:schemeClr val="lt1"/>
                </a:solidFill>
                <a:latin typeface="Roboto Light"/>
                <a:ea typeface="Roboto Light"/>
                <a:cs typeface="Roboto Light"/>
                <a:sym typeface="Roboto Light"/>
              </a:rPr>
              <a:t>Deploy to a hosting tool; our choice was Heroku.</a:t>
            </a:r>
            <a:endParaRPr sz="900">
              <a:solidFill>
                <a:schemeClr val="lt1"/>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Visualizations (Charting and Mapping)</a:t>
            </a:r>
            <a:endParaRPr/>
          </a:p>
        </p:txBody>
      </p:sp>
      <p:sp>
        <p:nvSpPr>
          <p:cNvPr id="2265" name="Google Shape;2265;p26"/>
          <p:cNvSpPr/>
          <p:nvPr/>
        </p:nvSpPr>
        <p:spPr>
          <a:xfrm>
            <a:off x="311700" y="1446850"/>
            <a:ext cx="3677734" cy="369286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txBox="1"/>
          <p:nvPr>
            <p:ph idx="4294967295" type="ctrTitle"/>
          </p:nvPr>
        </p:nvSpPr>
        <p:spPr>
          <a:xfrm>
            <a:off x="4133603" y="261112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Station Selector</a:t>
            </a:r>
            <a:endParaRPr sz="1200"/>
          </a:p>
        </p:txBody>
      </p:sp>
      <p:cxnSp>
        <p:nvCxnSpPr>
          <p:cNvPr id="2267" name="Google Shape;2267;p26"/>
          <p:cNvCxnSpPr/>
          <p:nvPr/>
        </p:nvCxnSpPr>
        <p:spPr>
          <a:xfrm>
            <a:off x="3426525" y="1968600"/>
            <a:ext cx="2056200" cy="506700"/>
          </a:xfrm>
          <a:prstGeom prst="bentConnector3">
            <a:avLst>
              <a:gd fmla="val 50000" name="adj1"/>
            </a:avLst>
          </a:prstGeom>
          <a:noFill/>
          <a:ln cap="flat" cmpd="sng" w="28575">
            <a:solidFill>
              <a:srgbClr val="FFFFFF"/>
            </a:solidFill>
            <a:prstDash val="solid"/>
            <a:round/>
            <a:headEnd len="med" w="med" type="none"/>
            <a:tailEnd len="med" w="med" type="none"/>
          </a:ln>
          <a:effectLst>
            <a:outerShdw blurRad="57150" rotWithShape="0" algn="bl" dir="5400000" dist="19050">
              <a:schemeClr val="dk1">
                <a:alpha val="50000"/>
              </a:schemeClr>
            </a:outerShdw>
          </a:effectLst>
        </p:spPr>
      </p:cxnSp>
      <p:pic>
        <p:nvPicPr>
          <p:cNvPr id="2268" name="Google Shape;2268;p26"/>
          <p:cNvPicPr preferRelativeResize="0"/>
          <p:nvPr/>
        </p:nvPicPr>
        <p:blipFill>
          <a:blip r:embed="rId3">
            <a:alphaModFix/>
          </a:blip>
          <a:stretch>
            <a:fillRect/>
          </a:stretch>
        </p:blipFill>
        <p:spPr>
          <a:xfrm>
            <a:off x="534700" y="1697950"/>
            <a:ext cx="3232276" cy="2638876"/>
          </a:xfrm>
          <a:prstGeom prst="rect">
            <a:avLst/>
          </a:prstGeom>
          <a:noFill/>
          <a:ln>
            <a:noFill/>
          </a:ln>
        </p:spPr>
      </p:pic>
      <p:cxnSp>
        <p:nvCxnSpPr>
          <p:cNvPr id="2269" name="Google Shape;2269;p2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2270" name="Google Shape;2270;p26"/>
          <p:cNvSpPr/>
          <p:nvPr/>
        </p:nvSpPr>
        <p:spPr>
          <a:xfrm>
            <a:off x="5119150" y="1446850"/>
            <a:ext cx="3677734" cy="369286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1" name="Google Shape;2271;p26"/>
          <p:cNvPicPr preferRelativeResize="0"/>
          <p:nvPr/>
        </p:nvPicPr>
        <p:blipFill>
          <a:blip r:embed="rId4">
            <a:alphaModFix/>
          </a:blip>
          <a:stretch>
            <a:fillRect/>
          </a:stretch>
        </p:blipFill>
        <p:spPr>
          <a:xfrm>
            <a:off x="5341875" y="1697950"/>
            <a:ext cx="3232276" cy="2584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2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t>Visualizations (Charting and Mapping)</a:t>
            </a:r>
            <a:endParaRPr sz="2900"/>
          </a:p>
        </p:txBody>
      </p:sp>
      <p:sp>
        <p:nvSpPr>
          <p:cNvPr id="2277" name="Google Shape;2277;p27"/>
          <p:cNvSpPr/>
          <p:nvPr/>
        </p:nvSpPr>
        <p:spPr>
          <a:xfrm>
            <a:off x="311699" y="142702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8" name="Google Shape;2278;p2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2279" name="Google Shape;2279;p27"/>
          <p:cNvSpPr/>
          <p:nvPr/>
        </p:nvSpPr>
        <p:spPr>
          <a:xfrm>
            <a:off x="4801074" y="142702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0" name="Google Shape;2280;p27"/>
          <p:cNvPicPr preferRelativeResize="0"/>
          <p:nvPr/>
        </p:nvPicPr>
        <p:blipFill>
          <a:blip r:embed="rId3">
            <a:alphaModFix/>
          </a:blip>
          <a:stretch>
            <a:fillRect/>
          </a:stretch>
        </p:blipFill>
        <p:spPr>
          <a:xfrm>
            <a:off x="4951775" y="1646025"/>
            <a:ext cx="3813025" cy="2502900"/>
          </a:xfrm>
          <a:prstGeom prst="rect">
            <a:avLst/>
          </a:prstGeom>
          <a:noFill/>
          <a:ln>
            <a:noFill/>
          </a:ln>
        </p:spPr>
      </p:pic>
      <p:pic>
        <p:nvPicPr>
          <p:cNvPr id="2281" name="Google Shape;2281;p27"/>
          <p:cNvPicPr preferRelativeResize="0"/>
          <p:nvPr/>
        </p:nvPicPr>
        <p:blipFill>
          <a:blip r:embed="rId4">
            <a:alphaModFix/>
          </a:blip>
          <a:stretch>
            <a:fillRect/>
          </a:stretch>
        </p:blipFill>
        <p:spPr>
          <a:xfrm>
            <a:off x="539275" y="1646025"/>
            <a:ext cx="3724074" cy="245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900"/>
              <a:t>Machine Learning</a:t>
            </a:r>
            <a:endParaRPr sz="2900"/>
          </a:p>
        </p:txBody>
      </p:sp>
      <p:sp>
        <p:nvSpPr>
          <p:cNvPr id="2287" name="Google Shape;2287;p28"/>
          <p:cNvSpPr/>
          <p:nvPr/>
        </p:nvSpPr>
        <p:spPr>
          <a:xfrm>
            <a:off x="3445849" y="1446525"/>
            <a:ext cx="2252305"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8" name="Google Shape;2288;p2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2289" name="Google Shape;2289;p28"/>
          <p:cNvPicPr preferRelativeResize="0"/>
          <p:nvPr/>
        </p:nvPicPr>
        <p:blipFill>
          <a:blip r:embed="rId3">
            <a:alphaModFix/>
          </a:blip>
          <a:stretch>
            <a:fillRect/>
          </a:stretch>
        </p:blipFill>
        <p:spPr>
          <a:xfrm>
            <a:off x="3579150" y="1678900"/>
            <a:ext cx="1985301" cy="2462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